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2" r:id="rId3"/>
    <p:sldId id="266" r:id="rId4"/>
    <p:sldId id="257" r:id="rId5"/>
    <p:sldId id="265" r:id="rId6"/>
    <p:sldId id="258" r:id="rId7"/>
    <p:sldId id="268" r:id="rId8"/>
    <p:sldId id="260" r:id="rId9"/>
    <p:sldId id="261" r:id="rId10"/>
    <p:sldId id="271" r:id="rId1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00"/>
    <a:srgbClr val="54C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9"/>
    <p:restoredTop sz="94674"/>
  </p:normalViewPr>
  <p:slideViewPr>
    <p:cSldViewPr snapToGrid="0" snapToObjects="1">
      <p:cViewPr varScale="1">
        <p:scale>
          <a:sx n="91" d="100"/>
          <a:sy n="91" d="100"/>
        </p:scale>
        <p:origin x="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C17676F-BEA8-A44D-8D43-DA3E52923B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80126" y="6748181"/>
            <a:ext cx="1510475" cy="49879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6281EDA-CF6C-FD44-8202-E649116C92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</a:blip>
          <a:srcRect l="3467" r="5238" b="11387"/>
          <a:stretch/>
        </p:blipFill>
        <p:spPr>
          <a:xfrm>
            <a:off x="0" y="1871712"/>
            <a:ext cx="10691813" cy="568796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60DFFA6-D34A-224F-8F2E-DADEB0353E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73445" y="658206"/>
            <a:ext cx="2191789" cy="74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56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73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61696AA-A846-CF4A-A68C-E806242823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80126" y="6748181"/>
            <a:ext cx="1510475" cy="49879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BE29A18-2D8C-D843-BC76-5BBD39D320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73445" y="658206"/>
            <a:ext cx="2191789" cy="74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8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F469-3FBA-7549-B660-10B138F441F6}" type="datetimeFigureOut">
              <a:rPr lang="fr-FR" smtClean="0"/>
              <a:t>24/10/2022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E79CF-0D85-7144-BFFB-0764C8238F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73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7">
            <a:extLst>
              <a:ext uri="{FF2B5EF4-FFF2-40B4-BE49-F238E27FC236}">
                <a16:creationId xmlns:a16="http://schemas.microsoft.com/office/drawing/2014/main" id="{6DF12FE9-49F5-A940-9A56-75439A136C4A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90828D0-FA93-0549-AADB-B0A31BFEE20B}"/>
              </a:ext>
            </a:extLst>
          </p:cNvPr>
          <p:cNvSpPr txBox="1"/>
          <p:nvPr/>
        </p:nvSpPr>
        <p:spPr>
          <a:xfrm>
            <a:off x="1281060" y="3177143"/>
            <a:ext cx="7130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La bibliothèque est ouverte de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9 h 00 à 17 h 30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sans interruption du lundi au vendredi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01BCA296-CE14-B34B-BE08-FF9FAA418376}"/>
              </a:ext>
            </a:extLst>
          </p:cNvPr>
          <p:cNvGrpSpPr/>
          <p:nvPr/>
        </p:nvGrpSpPr>
        <p:grpSpPr>
          <a:xfrm>
            <a:off x="1177811" y="1906692"/>
            <a:ext cx="5809066" cy="861516"/>
            <a:chOff x="1168400" y="1921206"/>
            <a:chExt cx="5809066" cy="861516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87CF1606-C9DE-0640-96E4-FB889522C193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>
                  <a:latin typeface="Arial" panose="020B0604020202020204" pitchFamily="34" charset="0"/>
                  <a:cs typeface="Arial" panose="020B0604020202020204" pitchFamily="34" charset="0"/>
                </a:rPr>
                <a:t>Bibliothèque de</a:t>
              </a:r>
              <a:r>
                <a:rPr lang="fr-FR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Gennevilliers</a:t>
              </a:r>
            </a:p>
          </p:txBody>
        </p: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BE788DA2-8DEA-1E44-B697-78A725E68017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42EBF38-E4F7-384D-B9C2-879A224A7289}"/>
              </a:ext>
            </a:extLst>
          </p:cNvPr>
          <p:cNvSpPr/>
          <p:nvPr/>
        </p:nvSpPr>
        <p:spPr>
          <a:xfrm>
            <a:off x="1281059" y="4311597"/>
            <a:ext cx="570581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400"/>
            </a:pPr>
            <a:r>
              <a:rPr lang="fr-FR" sz="14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Horaires réduits : 9 h 00 à 13 h 00 </a:t>
            </a:r>
          </a:p>
          <a:p>
            <a:pPr marL="285750" lvl="0" indent="-285750"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1</a:t>
            </a:r>
            <a:r>
              <a:rPr lang="fr-FR" sz="1400" baseline="30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re</a:t>
            </a: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semaine des petites vacances scolaires (Toussaint, Février, Pâques)</a:t>
            </a:r>
          </a:p>
          <a:p>
            <a:pPr marL="285750" lvl="0" indent="-285750"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19 juin-13 juillet 2023</a:t>
            </a:r>
            <a:endParaRPr lang="fr-FR" sz="1400" dirty="0"/>
          </a:p>
        </p:txBody>
      </p:sp>
      <p:pic>
        <p:nvPicPr>
          <p:cNvPr id="17" name="Google Shape;91;p1">
            <a:extLst>
              <a:ext uri="{FF2B5EF4-FFF2-40B4-BE49-F238E27FC236}">
                <a16:creationId xmlns:a16="http://schemas.microsoft.com/office/drawing/2014/main" id="{DAD33B16-0899-E944-A9B2-6B638FC7C09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068024" y="431797"/>
            <a:ext cx="3000596" cy="104298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458019F-3788-764C-ABED-44B3EF2FFC40}"/>
              </a:ext>
            </a:extLst>
          </p:cNvPr>
          <p:cNvSpPr/>
          <p:nvPr/>
        </p:nvSpPr>
        <p:spPr>
          <a:xfrm>
            <a:off x="1281060" y="5194463"/>
            <a:ext cx="57869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400"/>
            </a:pPr>
            <a:r>
              <a:rPr lang="fr-FR" sz="14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Fermetures : </a:t>
            </a:r>
          </a:p>
          <a:p>
            <a:pPr marL="285750" lvl="0" indent="-285750"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2 semaines à Noël</a:t>
            </a:r>
          </a:p>
          <a:p>
            <a:pPr marL="285750" indent="-285750"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2</a:t>
            </a:r>
            <a:r>
              <a:rPr lang="fr-FR" sz="1400" baseline="30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e</a:t>
            </a: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semaine des petites vacances scolaires (Toussaint, Février, Pâques)</a:t>
            </a:r>
          </a:p>
          <a:p>
            <a:pPr marL="285750" lvl="0" indent="-285750"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été du </a:t>
            </a:r>
            <a:r>
              <a:rPr lang="fr-FR" sz="1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14 </a:t>
            </a: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juillet au </a:t>
            </a:r>
            <a:r>
              <a:rPr lang="fr-FR" sz="1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17 </a:t>
            </a:r>
            <a:r>
              <a:rPr lang="fr-FR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août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53882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7">
            <a:extLst>
              <a:ext uri="{FF2B5EF4-FFF2-40B4-BE49-F238E27FC236}">
                <a16:creationId xmlns:a16="http://schemas.microsoft.com/office/drawing/2014/main" id="{6DF12FE9-49F5-A940-9A56-75439A136C4A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</a:t>
            </a:r>
            <a:r>
              <a:rPr lang="fr-FR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Septembre </a:t>
            </a:r>
            <a:r>
              <a:rPr lang="fr-FR" sz="9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90828D0-FA93-0549-AADB-B0A31BFEE20B}"/>
              </a:ext>
            </a:extLst>
          </p:cNvPr>
          <p:cNvSpPr txBox="1"/>
          <p:nvPr/>
        </p:nvSpPr>
        <p:spPr>
          <a:xfrm>
            <a:off x="1240276" y="3005412"/>
            <a:ext cx="627931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ZAC des </a:t>
            </a:r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Barbanniers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- Avenue Marcel Paul</a:t>
            </a:r>
          </a:p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92230 Gennevilliers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01 41 21 74 40</a:t>
            </a:r>
          </a:p>
          <a:p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bibliotheque-gennevilliers@ml.u-cergy.fr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01BCA296-CE14-B34B-BE08-FF9FAA418376}"/>
              </a:ext>
            </a:extLst>
          </p:cNvPr>
          <p:cNvGrpSpPr/>
          <p:nvPr/>
        </p:nvGrpSpPr>
        <p:grpSpPr>
          <a:xfrm>
            <a:off x="1177811" y="1906692"/>
            <a:ext cx="5809066" cy="861516"/>
            <a:chOff x="1168400" y="1921206"/>
            <a:chExt cx="5809066" cy="861516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87CF1606-C9DE-0640-96E4-FB889522C193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>
                  <a:latin typeface="Arial" panose="020B0604020202020204" pitchFamily="34" charset="0"/>
                  <a:cs typeface="Arial" panose="020B0604020202020204" pitchFamily="34" charset="0"/>
                </a:rPr>
                <a:t>Bibliothèque de</a:t>
              </a:r>
              <a:r>
                <a:rPr lang="fr-FR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 Gennevilliers</a:t>
              </a:r>
            </a:p>
          </p:txBody>
        </p: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BE788DA2-8DEA-1E44-B697-78A725E68017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62FC7486-FEAC-0944-B490-6F9C0FA47FE1}"/>
              </a:ext>
            </a:extLst>
          </p:cNvPr>
          <p:cNvSpPr/>
          <p:nvPr/>
        </p:nvSpPr>
        <p:spPr>
          <a:xfrm>
            <a:off x="4011163" y="776136"/>
            <a:ext cx="6254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Nous sommes à votre service pour tout renseignement.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N’hésitez pas à nous contacter.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9E619348-C65E-854D-A4B9-02AB753D688B}"/>
              </a:ext>
            </a:extLst>
          </p:cNvPr>
          <p:cNvGrpSpPr/>
          <p:nvPr/>
        </p:nvGrpSpPr>
        <p:grpSpPr>
          <a:xfrm>
            <a:off x="1240276" y="5795727"/>
            <a:ext cx="5617509" cy="646331"/>
            <a:chOff x="1062990" y="5378896"/>
            <a:chExt cx="5617509" cy="646331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270A0D0-64D1-B042-BAC5-A3D9DF7A69E2}"/>
                </a:ext>
              </a:extLst>
            </p:cNvPr>
            <p:cNvSpPr txBox="1"/>
            <p:nvPr/>
          </p:nvSpPr>
          <p:spPr>
            <a:xfrm>
              <a:off x="1062990" y="5378896"/>
              <a:ext cx="56175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Arial" panose="020B0604020202020204" pitchFamily="34" charset="0"/>
                  <a:cs typeface="Arial" panose="020B0604020202020204" pitchFamily="34" charset="0"/>
                </a:rPr>
                <a:t>	@</a:t>
              </a:r>
              <a:r>
                <a:rPr lang="fr-FR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bu_cyu</a:t>
              </a:r>
              <a:r>
                <a:rPr lang="fr-F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	 </a:t>
              </a:r>
              <a:r>
                <a:rPr lang="fr-FR" dirty="0">
                  <a:latin typeface="Arial" panose="020B0604020202020204" pitchFamily="34" charset="0"/>
                  <a:cs typeface="Arial" panose="020B0604020202020204" pitchFamily="34" charset="0"/>
                </a:rPr>
                <a:t>@</a:t>
              </a:r>
              <a:r>
                <a:rPr lang="fr-FR" dirty="0" err="1">
                  <a:latin typeface="Arial" panose="020B0604020202020204" pitchFamily="34" charset="0"/>
                  <a:cs typeface="Arial" panose="020B0604020202020204" pitchFamily="34" charset="0"/>
                </a:rPr>
                <a:t>bu.cyu</a:t>
              </a:r>
              <a:r>
                <a:rPr lang="fr-FR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	@</a:t>
              </a:r>
              <a:r>
                <a:rPr lang="fr-FR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bu_cyu</a:t>
              </a:r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dirty="0"/>
            </a:p>
          </p:txBody>
        </p:sp>
        <p:pic>
          <p:nvPicPr>
            <p:cNvPr id="22" name="Image 21">
              <a:extLst>
                <a:ext uri="{FF2B5EF4-FFF2-40B4-BE49-F238E27FC236}">
                  <a16:creationId xmlns:a16="http://schemas.microsoft.com/office/drawing/2014/main" id="{E670907A-EF41-5646-87BC-EEE449AD78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9694" y="5405147"/>
              <a:ext cx="378680" cy="378680"/>
            </a:xfrm>
            <a:prstGeom prst="rect">
              <a:avLst/>
            </a:prstGeom>
          </p:spPr>
        </p:pic>
        <p:pic>
          <p:nvPicPr>
            <p:cNvPr id="24" name="Image 23">
              <a:extLst>
                <a:ext uri="{FF2B5EF4-FFF2-40B4-BE49-F238E27FC236}">
                  <a16:creationId xmlns:a16="http://schemas.microsoft.com/office/drawing/2014/main" id="{41C30712-5AB3-6F44-95E7-7AE112345B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86666" y="5382342"/>
              <a:ext cx="424290" cy="424290"/>
            </a:xfrm>
            <a:prstGeom prst="rect">
              <a:avLst/>
            </a:prstGeom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88E43B42-4D5A-5447-A62C-0E98B54A4BE6}"/>
              </a:ext>
            </a:extLst>
          </p:cNvPr>
          <p:cNvSpPr/>
          <p:nvPr/>
        </p:nvSpPr>
        <p:spPr>
          <a:xfrm>
            <a:off x="8255153" y="5781351"/>
            <a:ext cx="2386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www.u-cergy.fr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/BU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4F0034-4C84-7D47-8078-C81ADB084C6B}"/>
              </a:ext>
            </a:extLst>
          </p:cNvPr>
          <p:cNvSpPr/>
          <p:nvPr/>
        </p:nvSpPr>
        <p:spPr>
          <a:xfrm>
            <a:off x="1234565" y="5273301"/>
            <a:ext cx="238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BUGennevilliers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328B265-62AC-5B41-A0B2-4600D166AE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863" y="5795727"/>
            <a:ext cx="431182" cy="43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7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6716101" y="2966026"/>
            <a:ext cx="342725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Équipe</a:t>
            </a: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Anna </a:t>
            </a:r>
            <a:r>
              <a:rPr lang="fr-FR" dirty="0" err="1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Duchet-Annez</a:t>
            </a:r>
            <a:endParaRPr lang="fr-FR" dirty="0" smtClean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</a:t>
            </a: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responsable de la bibliothèque)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Catherine Courtois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Mary-Kathleen </a:t>
            </a:r>
            <a:r>
              <a:rPr lang="fr-FR" dirty="0" err="1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Vandal</a:t>
            </a: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Gautier </a:t>
            </a:r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Menou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Moniteur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tudiant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8AC73B-9A05-6E47-879A-BBCE9AB0FE44}"/>
              </a:ext>
            </a:extLst>
          </p:cNvPr>
          <p:cNvSpPr/>
          <p:nvPr/>
        </p:nvSpPr>
        <p:spPr>
          <a:xfrm>
            <a:off x="1240274" y="2966026"/>
            <a:ext cx="4633401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r>
              <a:rPr lang="fr-FR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Accès :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Bef>
                <a:spcPts val="240"/>
              </a:spcBef>
              <a:buClr>
                <a:schemeClr val="dk1"/>
              </a:buClr>
              <a:buSzPts val="1200"/>
              <a:buFont typeface="Wingdings" pitchFamily="2" charset="2"/>
              <a:buChar char="§"/>
            </a:pPr>
            <a:r>
              <a:rPr lang="fr-FR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par </a:t>
            </a: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l’entrée principale en passant par la passerelle et en descendant ensuite au rez-de-chaussée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r>
              <a:rPr lang="fr-FR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r>
              <a:rPr lang="fr-FR" sz="1400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99206516-80E2-6C4D-ADB2-8FB1A02B270B}"/>
              </a:ext>
            </a:extLst>
          </p:cNvPr>
          <p:cNvGrpSpPr/>
          <p:nvPr/>
        </p:nvGrpSpPr>
        <p:grpSpPr>
          <a:xfrm>
            <a:off x="1177811" y="1850048"/>
            <a:ext cx="5809066" cy="861516"/>
            <a:chOff x="1168400" y="1921206"/>
            <a:chExt cx="5809066" cy="861516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6B5F15F-AB1C-D544-A60B-BAE78BADFFFB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Présentation de la bibliothèque</a:t>
              </a:r>
            </a:p>
          </p:txBody>
        </p: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17770644-B0FF-7843-9B7A-92E97513F1AC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ZoneTexte 14">
            <a:extLst>
              <a:ext uri="{FF2B5EF4-FFF2-40B4-BE49-F238E27FC236}">
                <a16:creationId xmlns:a16="http://schemas.microsoft.com/office/drawing/2014/main" id="{AC188B15-B05E-D748-A66B-8D7163E2D0DC}"/>
              </a:ext>
            </a:extLst>
          </p:cNvPr>
          <p:cNvSpPr txBox="1"/>
          <p:nvPr/>
        </p:nvSpPr>
        <p:spPr>
          <a:xfrm>
            <a:off x="6716101" y="5417979"/>
            <a:ext cx="453934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Nous contacter</a:t>
            </a:r>
          </a:p>
          <a:p>
            <a:pPr lvl="0">
              <a:spcBef>
                <a:spcPts val="320"/>
              </a:spcBef>
              <a:buClr>
                <a:schemeClr val="dk1"/>
              </a:buClr>
              <a:buSzPts val="1600"/>
            </a:pPr>
            <a:r>
              <a:rPr lang="fr-FR" sz="1400" dirty="0" err="1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bibliotheque-gennevilliers@ml.u-cergy.fr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320"/>
              </a:spcBef>
              <a:buClr>
                <a:schemeClr val="dk1"/>
              </a:buClr>
              <a:buSzPts val="1600"/>
            </a:pPr>
            <a:r>
              <a:rPr lang="fr-FR" sz="1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01 41 21 74 40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324A46F5-FC20-4A4E-BE1B-1E3FCC768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044" y="3054419"/>
            <a:ext cx="2794920" cy="320427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4F666D1-5934-C04C-BE93-DEE35B4AA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030" y="3287494"/>
            <a:ext cx="2908978" cy="333504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0DD4BAD4-2918-524E-9AD6-95E044A590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506" y="-943860"/>
            <a:ext cx="5238847" cy="4823065"/>
          </a:xfrm>
          <a:prstGeom prst="rect">
            <a:avLst/>
          </a:prstGeom>
        </p:spPr>
      </p:pic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6916186" y="952291"/>
            <a:ext cx="31843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bibliothèques de Gennevilliers, Antony, Cergy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Hirsch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et Saint-Germain-en-Laye sont spécialisées dans les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sciences de l’éducation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77417A8-7EE2-A94C-8E08-C2D22DCFF269}"/>
              </a:ext>
            </a:extLst>
          </p:cNvPr>
          <p:cNvSpPr txBox="1"/>
          <p:nvPr/>
        </p:nvSpPr>
        <p:spPr>
          <a:xfrm>
            <a:off x="6916184" y="4094476"/>
            <a:ext cx="35567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Les autres bibliothèques :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Domaines pluridisciplinaires :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BU des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Cerclades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Droit, économie et gestion :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BU des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Chênes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Sciences et techniques : 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BU de Neuville et de Saint-Martin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Sciences politiques :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BU de Saint-Germain-en-Laye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IUT :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BU d’Argenteuil et de Sarcelles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A359264-B4D1-3847-AD2C-D3BC116E7C97}"/>
              </a:ext>
            </a:extLst>
          </p:cNvPr>
          <p:cNvGrpSpPr/>
          <p:nvPr/>
        </p:nvGrpSpPr>
        <p:grpSpPr>
          <a:xfrm>
            <a:off x="1177811" y="1793404"/>
            <a:ext cx="5809066" cy="861516"/>
            <a:chOff x="1168400" y="1921206"/>
            <a:chExt cx="5809066" cy="861516"/>
          </a:xfrm>
        </p:grpSpPr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39EF256-A6D9-D24F-B628-F59A08ADBA1C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Un réseau de 10 bibliothèques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A6E376EC-A8D4-4844-83FA-B72B92F95943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Larme 15">
            <a:extLst>
              <a:ext uri="{FF2B5EF4-FFF2-40B4-BE49-F238E27FC236}">
                <a16:creationId xmlns:a16="http://schemas.microsoft.com/office/drawing/2014/main" id="{1A7B27CE-25F6-664E-BAA1-E22365C4489F}"/>
              </a:ext>
            </a:extLst>
          </p:cNvPr>
          <p:cNvSpPr/>
          <p:nvPr/>
        </p:nvSpPr>
        <p:spPr>
          <a:xfrm rot="5400000">
            <a:off x="4679578" y="3721911"/>
            <a:ext cx="373616" cy="373616"/>
          </a:xfrm>
          <a:prstGeom prst="teardrop">
            <a:avLst/>
          </a:prstGeom>
          <a:solidFill>
            <a:srgbClr val="FFE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Larme 16">
            <a:extLst>
              <a:ext uri="{FF2B5EF4-FFF2-40B4-BE49-F238E27FC236}">
                <a16:creationId xmlns:a16="http://schemas.microsoft.com/office/drawing/2014/main" id="{3AEB9A14-357A-C240-9300-AF3887E53759}"/>
              </a:ext>
            </a:extLst>
          </p:cNvPr>
          <p:cNvSpPr/>
          <p:nvPr/>
        </p:nvSpPr>
        <p:spPr>
          <a:xfrm rot="16200000">
            <a:off x="1987196" y="4760565"/>
            <a:ext cx="254000" cy="254000"/>
          </a:xfrm>
          <a:prstGeom prst="teardrop">
            <a:avLst/>
          </a:prstGeom>
          <a:solidFill>
            <a:srgbClr val="54C9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Larme 18">
            <a:extLst>
              <a:ext uri="{FF2B5EF4-FFF2-40B4-BE49-F238E27FC236}">
                <a16:creationId xmlns:a16="http://schemas.microsoft.com/office/drawing/2014/main" id="{5D1DA76B-50CA-2744-9E77-4407CBE023F3}"/>
              </a:ext>
            </a:extLst>
          </p:cNvPr>
          <p:cNvSpPr/>
          <p:nvPr/>
        </p:nvSpPr>
        <p:spPr>
          <a:xfrm>
            <a:off x="3792519" y="4762066"/>
            <a:ext cx="254000" cy="254000"/>
          </a:xfrm>
          <a:prstGeom prst="teardrop">
            <a:avLst/>
          </a:prstGeom>
          <a:solidFill>
            <a:srgbClr val="54C9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Larme 19">
            <a:extLst>
              <a:ext uri="{FF2B5EF4-FFF2-40B4-BE49-F238E27FC236}">
                <a16:creationId xmlns:a16="http://schemas.microsoft.com/office/drawing/2014/main" id="{D7FE80CE-2A6A-384A-ABF4-2EA2CED77DA9}"/>
              </a:ext>
            </a:extLst>
          </p:cNvPr>
          <p:cNvSpPr/>
          <p:nvPr/>
        </p:nvSpPr>
        <p:spPr>
          <a:xfrm rot="16200000">
            <a:off x="5752272" y="6397665"/>
            <a:ext cx="254000" cy="254000"/>
          </a:xfrm>
          <a:prstGeom prst="teardrop">
            <a:avLst/>
          </a:prstGeom>
          <a:solidFill>
            <a:srgbClr val="54C9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054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5436A60E-B672-F34B-88FE-2556B3D48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032" y="-1287610"/>
            <a:ext cx="5987209" cy="5512033"/>
          </a:xfrm>
          <a:prstGeom prst="rect">
            <a:avLst/>
          </a:prstGeom>
        </p:spPr>
      </p:pic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1240276" y="4540065"/>
            <a:ext cx="725636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L’inscription permet d’accéder à votre compte BU</a:t>
            </a:r>
            <a:r>
              <a:rPr lang="fr-FR" sz="14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4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Votre compte BU permet de 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Consulter vos prêts et connaitre les dates de retour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Prolonger vos prêts d'une semaine (sauf en cas de réservation par un autre usager ou si le document est en retard)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Réserver un ouvrage déjà emprunté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8AC73B-9A05-6E47-879A-BBCE9AB0FE44}"/>
              </a:ext>
            </a:extLst>
          </p:cNvPr>
          <p:cNvSpPr/>
          <p:nvPr/>
        </p:nvSpPr>
        <p:spPr>
          <a:xfrm>
            <a:off x="1240276" y="2966026"/>
            <a:ext cx="4799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240"/>
              </a:spcBef>
              <a:buClr>
                <a:schemeClr val="dk1"/>
              </a:buClr>
              <a:buSzPts val="1200"/>
            </a:pPr>
            <a:r>
              <a:rPr lang="fr-FR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Sur présentation de la carte d’étudiant </a:t>
            </a:r>
            <a:r>
              <a:rPr lang="fr-FR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ou d’un certificat de scolarité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5C4A59-B6A5-9D43-9535-9455F032DCC9}"/>
              </a:ext>
            </a:extLst>
          </p:cNvPr>
          <p:cNvSpPr/>
          <p:nvPr/>
        </p:nvSpPr>
        <p:spPr>
          <a:xfrm>
            <a:off x="6854678" y="788219"/>
            <a:ext cx="314993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Compte BU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http://bit.ly/compte-bu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Vos identifiants 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Code-barre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 : numéro sous le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code-barre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au dos de la carte d’étudiant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Mot de passe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 : numéro étudiant au recto de la carte d’étudiant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99206516-80E2-6C4D-ADB2-8FB1A02B270B}"/>
              </a:ext>
            </a:extLst>
          </p:cNvPr>
          <p:cNvGrpSpPr/>
          <p:nvPr/>
        </p:nvGrpSpPr>
        <p:grpSpPr>
          <a:xfrm>
            <a:off x="1177811" y="1850048"/>
            <a:ext cx="5809066" cy="861516"/>
            <a:chOff x="1168400" y="1921206"/>
            <a:chExt cx="5809066" cy="861516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6B5F15F-AB1C-D544-A60B-BAE78BADFFFB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Inscription à la BU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17770644-B0FF-7843-9B7A-92E97513F1AC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563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1240276" y="2932555"/>
            <a:ext cx="875330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10 documents pour 4 semaines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Renouvelable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depuis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votre compte BU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Réserver un document emprunté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En cliquant sur le lien </a:t>
            </a:r>
            <a:r>
              <a:rPr lang="fr-FR" sz="1400" i="1" dirty="0">
                <a:latin typeface="Arial" panose="020B0604020202020204" pitchFamily="34" charset="0"/>
                <a:cs typeface="Arial" panose="020B0604020202020204" pitchFamily="34" charset="0"/>
              </a:rPr>
              <a:t>Réserver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qui apparait dans le catalogue. 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Sa disponibilité sera confirmée dans votre compte BU.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Faire venir un document disponible dans une autre bibliothèque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Demandez un </a:t>
            </a:r>
            <a:r>
              <a:rPr lang="fr-FR" sz="1400" i="1" dirty="0">
                <a:latin typeface="Arial" panose="020B0604020202020204" pitchFamily="34" charset="0"/>
                <a:cs typeface="Arial" panose="020B0604020202020204" pitchFamily="34" charset="0"/>
              </a:rPr>
              <a:t>prêt entre sites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et les documents seront transférés par la </a:t>
            </a:r>
            <a:r>
              <a:rPr lang="fr-FR" sz="1400" i="1" dirty="0">
                <a:latin typeface="Arial" panose="020B0604020202020204" pitchFamily="34" charset="0"/>
                <a:cs typeface="Arial" panose="020B0604020202020204" pitchFamily="34" charset="0"/>
              </a:rPr>
              <a:t>navette de la BU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Vous pouvez retourner vos documents dans n'importe quelle bibliothèque.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B1E3D1-E627-B34C-8456-6228CCE03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8426" y="959649"/>
            <a:ext cx="380351" cy="38035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51D64B3-1BE1-2A49-BB78-781B355E1D50}"/>
              </a:ext>
            </a:extLst>
          </p:cNvPr>
          <p:cNvSpPr txBox="1"/>
          <p:nvPr/>
        </p:nvSpPr>
        <p:spPr>
          <a:xfrm>
            <a:off x="7909009" y="905859"/>
            <a:ext cx="2270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Tout retard donne lieu à une suspension du prêt, équivalente à la durée du retard.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11F4C7A-7833-1542-8512-2BA8336D29FF}"/>
              </a:ext>
            </a:extLst>
          </p:cNvPr>
          <p:cNvGrpSpPr/>
          <p:nvPr/>
        </p:nvGrpSpPr>
        <p:grpSpPr>
          <a:xfrm>
            <a:off x="1177811" y="1809588"/>
            <a:ext cx="5809066" cy="861516"/>
            <a:chOff x="1168400" y="1921206"/>
            <a:chExt cx="5809066" cy="861516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0A846C40-3A2C-7D4A-9300-2A1033FF4806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Emprunter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1133DAA8-191F-AB4C-A0BC-DA23E72C6306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6C66219-FB75-4242-9E6F-02A4DF6E5FED}"/>
              </a:ext>
            </a:extLst>
          </p:cNvPr>
          <p:cNvSpPr/>
          <p:nvPr/>
        </p:nvSpPr>
        <p:spPr>
          <a:xfrm>
            <a:off x="7330850" y="1978448"/>
            <a:ext cx="28973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400"/>
            </a:pPr>
            <a:r>
              <a:rPr lang="fr-FR" sz="1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Nous tenons compte des dates de stages et des vacances et, dans ce cas, nous accordons des délais plus longs de prêt. 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55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1264552" y="3078574"/>
            <a:ext cx="866743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Summon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, le moteur de recherche de la BU</a:t>
            </a: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https://cyu.summon.serialssolutions.com/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Que trouverez-vous parmi les résultats de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Summon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tous les documents disponibles dans les bibliothèques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ebooks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achetés par la BU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des articles de plusieurs milliers de titres de revues en ligne auxquelles la BU est abonnée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des guides en ligne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des ressources en libre accès, validées pour un travail universitaire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i="1" dirty="0">
                <a:latin typeface="Arial" panose="020B0604020202020204" pitchFamily="34" charset="0"/>
                <a:cs typeface="Arial" panose="020B0604020202020204" pitchFamily="34" charset="0"/>
              </a:rPr>
              <a:t>Pour consulter les documents en ligne, vous devrez utiliser votre compte numérique ENT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D19009AB-020F-5F4D-925A-5FAEC6590BA1}"/>
              </a:ext>
            </a:extLst>
          </p:cNvPr>
          <p:cNvGrpSpPr/>
          <p:nvPr/>
        </p:nvGrpSpPr>
        <p:grpSpPr>
          <a:xfrm>
            <a:off x="1177811" y="1809588"/>
            <a:ext cx="5809066" cy="861516"/>
            <a:chOff x="1168400" y="1921206"/>
            <a:chExt cx="5809066" cy="861516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55F25C4B-BF4D-7049-8AE4-2D237A9D7438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Rechercher des documents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5456AF42-10C7-6441-AFF5-E7713969D4FA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3B2A2429-6A16-EF47-9316-731D6807E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753" y="-1337092"/>
            <a:ext cx="4910791" cy="4782683"/>
          </a:xfrm>
          <a:prstGeom prst="rect">
            <a:avLst/>
          </a:prstGeom>
        </p:spPr>
      </p:pic>
      <p:sp>
        <p:nvSpPr>
          <p:cNvPr id="10" name="ZoneTexte 2">
            <a:extLst>
              <a:ext uri="{FF2B5EF4-FFF2-40B4-BE49-F238E27FC236}">
                <a16:creationId xmlns:a16="http://schemas.microsoft.com/office/drawing/2014/main" id="{6D127DE3-404D-314B-9C84-AAE0E0079D99}"/>
              </a:ext>
            </a:extLst>
          </p:cNvPr>
          <p:cNvSpPr txBox="1"/>
          <p:nvPr/>
        </p:nvSpPr>
        <p:spPr>
          <a:xfrm>
            <a:off x="6827450" y="1010114"/>
            <a:ext cx="310454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Catalogue de la BU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https://bit.ly/catalogue-bu</a:t>
            </a:r>
            <a:endParaRPr lang="fr-FR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273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1240276" y="3007016"/>
            <a:ext cx="773379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Guide thématique pour les sciences de l’éducation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cyu.libguides.com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Que trouverez-vous dans le guide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documents sélectionnés par vos bibliothécaires,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ressources numériques en accès réservé (s’identifier avec le compte numérique ENT) ou en accès libre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liens vers des sites web spécialisés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Vos bibliothécaires à contacter pour poser toutes vos questions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CEF5919-1C3C-424B-B4C9-92D615C91FE7}"/>
              </a:ext>
            </a:extLst>
          </p:cNvPr>
          <p:cNvGrpSpPr/>
          <p:nvPr/>
        </p:nvGrpSpPr>
        <p:grpSpPr>
          <a:xfrm>
            <a:off x="1177811" y="1809588"/>
            <a:ext cx="5809066" cy="861516"/>
            <a:chOff x="1168400" y="1921206"/>
            <a:chExt cx="5809066" cy="861516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ED478843-0E7E-904A-BEE4-326278C45CC1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La BU vous guide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4D1BCB2F-9B5F-3B45-A72C-D4235EB4CEF4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9052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09D40F7-0498-A646-B6E3-1A97C1E56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255" y="-2114780"/>
            <a:ext cx="5460237" cy="5317796"/>
          </a:xfrm>
          <a:prstGeom prst="rect">
            <a:avLst/>
          </a:prstGeom>
        </p:spPr>
      </p:pic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98AD70-6FE9-DD4E-83EB-25446DB06449}"/>
              </a:ext>
            </a:extLst>
          </p:cNvPr>
          <p:cNvSpPr txBox="1"/>
          <p:nvPr/>
        </p:nvSpPr>
        <p:spPr>
          <a:xfrm>
            <a:off x="1263948" y="4318519"/>
            <a:ext cx="90054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4 postes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informatiques (réservés aux étudiants CY)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Prises électriques : demander un détrompeur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(adaptateur)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à l’accueil avant d’utiliser les prises situées au sol.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37A4A5F-997C-1B41-86E3-D16AD403DA14}"/>
              </a:ext>
            </a:extLst>
          </p:cNvPr>
          <p:cNvSpPr txBox="1"/>
          <p:nvPr/>
        </p:nvSpPr>
        <p:spPr>
          <a:xfrm>
            <a:off x="6061280" y="505866"/>
            <a:ext cx="37201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Activez votre compte numérique ENT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https://compte-numerique.u-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cergy.fr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b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imprimer,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se connecter au Wifi,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accéder à notre documentation en ligne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932A930B-943A-6042-9962-73AF03F38E04}"/>
              </a:ext>
            </a:extLst>
          </p:cNvPr>
          <p:cNvGrpSpPr/>
          <p:nvPr/>
        </p:nvGrpSpPr>
        <p:grpSpPr>
          <a:xfrm>
            <a:off x="1177811" y="3516422"/>
            <a:ext cx="7346625" cy="469900"/>
            <a:chOff x="1255208" y="5199910"/>
            <a:chExt cx="7346625" cy="469900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12F4A25A-8CF9-D847-B6C5-C3388284A634}"/>
                </a:ext>
              </a:extLst>
            </p:cNvPr>
            <p:cNvSpPr txBox="1"/>
            <p:nvPr/>
          </p:nvSpPr>
          <p:spPr>
            <a:xfrm>
              <a:off x="1255208" y="5218701"/>
              <a:ext cx="73466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>
                  <a:latin typeface="Arial" panose="020B0604020202020204" pitchFamily="34" charset="0"/>
                  <a:cs typeface="Arial" panose="020B0604020202020204" pitchFamily="34" charset="0"/>
                </a:rPr>
                <a:t>	  </a:t>
              </a:r>
              <a:r>
                <a:rPr lang="fr-FR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WiFi</a:t>
              </a:r>
              <a:r>
                <a:rPr lang="fr-FR" sz="2000" dirty="0">
                  <a:latin typeface="Arial" panose="020B0604020202020204" pitchFamily="34" charset="0"/>
                  <a:cs typeface="Arial" panose="020B0604020202020204" pitchFamily="34" charset="0"/>
                </a:rPr>
                <a:t> : sélectionnez le réseau </a:t>
              </a:r>
              <a:r>
                <a:rPr lang="fr-FR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u-</a:t>
              </a:r>
              <a:r>
                <a:rPr lang="fr-FR" sz="2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cergy</a:t>
              </a:r>
              <a:r>
                <a:rPr lang="fr-FR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-wifi</a:t>
              </a:r>
            </a:p>
          </p:txBody>
        </p:sp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60130EE7-81D6-4F43-8D4D-52591D7B1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41345" y="5199910"/>
              <a:ext cx="469900" cy="469900"/>
            </a:xfrm>
            <a:prstGeom prst="rect">
              <a:avLst/>
            </a:prstGeom>
          </p:spPr>
        </p:pic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5DF902A-1477-9645-9671-B71F45821F39}"/>
              </a:ext>
            </a:extLst>
          </p:cNvPr>
          <p:cNvGrpSpPr/>
          <p:nvPr/>
        </p:nvGrpSpPr>
        <p:grpSpPr>
          <a:xfrm>
            <a:off x="1177811" y="1809588"/>
            <a:ext cx="5809066" cy="861516"/>
            <a:chOff x="1168400" y="1921206"/>
            <a:chExt cx="5809066" cy="861516"/>
          </a:xfrm>
        </p:grpSpPr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64EAB20C-99D1-ED4E-806E-26E465253803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Travailler à la BU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B7D52EC8-9C47-D141-94AB-19C640F48047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092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D550C722-6C90-864A-A127-92B79870250D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Bibliothèque universitaire – Septembre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7430C5A-4856-C344-8BCF-2D3A2DD2FDD4}"/>
              </a:ext>
            </a:extLst>
          </p:cNvPr>
          <p:cNvSpPr txBox="1"/>
          <p:nvPr/>
        </p:nvSpPr>
        <p:spPr>
          <a:xfrm>
            <a:off x="7524762" y="792300"/>
            <a:ext cx="28563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Pour une impression au format A4 :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0,07€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en noir et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blanc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0,18€ en couleur</a:t>
            </a: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Le double du prix pour le format A3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Carte d'impression/copie : </a:t>
            </a:r>
          </a:p>
          <a:p>
            <a:pPr marL="171450" indent="-171450">
              <a:buFont typeface="Wingdings" pitchFamily="2" charset="2"/>
              <a:buChar char="§"/>
            </a:pP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Pour les personnes possédants encore une carte </a:t>
            </a:r>
            <a:r>
              <a:rPr lang="fr-FR" sz="1100" dirty="0" err="1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Sedeco,il</a:t>
            </a:r>
            <a:r>
              <a:rPr lang="fr-FR" sz="1100" dirty="0" smtClean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est possible de l’utiliser jusqu’ l’épuisement des fonds restants mais pas de la recharger,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80CD1BB-C7F1-CD4A-BBA8-3D2B90E4F53C}"/>
              </a:ext>
            </a:extLst>
          </p:cNvPr>
          <p:cNvSpPr txBox="1"/>
          <p:nvPr/>
        </p:nvSpPr>
        <p:spPr>
          <a:xfrm>
            <a:off x="1240276" y="3091329"/>
            <a:ext cx="79765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Vous pouvez imprimer en noir et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blanc/couleur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Connectez-vous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au portail : https://impressions-bu.cyu.fr/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Utiliser vos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identifiants ENT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MyCY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Paiement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de vos copies avec votre carte étudiante !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Payez avec porte-monnaie IZLY avec votre compte 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IZLY ou votre compte </a:t>
            </a:r>
            <a:r>
              <a:rPr lang="fr-F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Papercut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en associant votre carte avec les copieurs dans vos bibliothèques.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 rechargement se fait via 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les sites IZLY ou </a:t>
            </a:r>
            <a:r>
              <a:rPr lang="fr-F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Papercut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par carte bleue.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Importez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vos documents. 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Sur le site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Papercut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, vous arrivez directement sur l'onglet "Impression web", puis cliquez sur le bouton "envoyer impressions".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F9596333-DA2D-C347-A1D6-1346E423DF4B}"/>
              </a:ext>
            </a:extLst>
          </p:cNvPr>
          <p:cNvGrpSpPr/>
          <p:nvPr/>
        </p:nvGrpSpPr>
        <p:grpSpPr>
          <a:xfrm>
            <a:off x="1177811" y="1809588"/>
            <a:ext cx="5809066" cy="861516"/>
            <a:chOff x="1168400" y="1921206"/>
            <a:chExt cx="5809066" cy="861516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E7BF4051-182C-6E43-A02B-A3B3959D0778}"/>
                </a:ext>
              </a:extLst>
            </p:cNvPr>
            <p:cNvSpPr txBox="1"/>
            <p:nvPr/>
          </p:nvSpPr>
          <p:spPr>
            <a:xfrm>
              <a:off x="1230865" y="2059577"/>
              <a:ext cx="5746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>
                  <a:latin typeface="Arial" panose="020B0604020202020204" pitchFamily="34" charset="0"/>
                  <a:cs typeface="Arial" panose="020B0604020202020204" pitchFamily="34" charset="0"/>
                </a:rPr>
                <a:t>Imprimer, photocopier, scanner</a:t>
              </a:r>
              <a:endParaRPr lang="fr-FR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621168E7-C40D-A649-8D47-1B21D087AA77}"/>
                </a:ext>
              </a:extLst>
            </p:cNvPr>
            <p:cNvCxnSpPr>
              <a:cxnSpLocks/>
            </p:cNvCxnSpPr>
            <p:nvPr/>
          </p:nvCxnSpPr>
          <p:spPr>
            <a:xfrm>
              <a:off x="1168400" y="1921206"/>
              <a:ext cx="0" cy="861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325563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</TotalTime>
  <Words>683</Words>
  <Application>Microsoft Office PowerPoint</Application>
  <PresentationFormat>Personnalisé</PresentationFormat>
  <Paragraphs>139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toto</cp:lastModifiedBy>
  <cp:revision>114</cp:revision>
  <cp:lastPrinted>2020-06-10T16:12:19Z</cp:lastPrinted>
  <dcterms:created xsi:type="dcterms:W3CDTF">2019-12-09T08:41:04Z</dcterms:created>
  <dcterms:modified xsi:type="dcterms:W3CDTF">2022-10-24T07:11:57Z</dcterms:modified>
</cp:coreProperties>
</file>